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9"/>
  </p:notesMasterIdLst>
  <p:sldIdLst>
    <p:sldId id="256" r:id="rId2"/>
    <p:sldId id="285" r:id="rId3"/>
    <p:sldId id="325" r:id="rId4"/>
    <p:sldId id="326" r:id="rId5"/>
    <p:sldId id="327" r:id="rId6"/>
    <p:sldId id="330" r:id="rId7"/>
    <p:sldId id="331" r:id="rId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SF Pro Light" pitchFamily="2" charset="0"/>
      <p:regular r:id="rId14"/>
      <p:italic r:id="rId14"/>
    </p:embeddedFont>
    <p:embeddedFont>
      <p:font typeface="SF PRO MEDIUM" pitchFamily="2" charset="0"/>
      <p:regular r:id="rId14"/>
      <p:italic r:id="rId15"/>
    </p:embeddedFont>
    <p:embeddedFont>
      <p:font typeface="맑은 고딕" panose="020B0503020000020004" pitchFamily="50" charset="-127"/>
      <p:regular r:id="rId15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9500"/>
    <a:srgbClr val="FF9900"/>
    <a:srgbClr val="BDD8FF"/>
    <a:srgbClr val="0227D7"/>
    <a:srgbClr val="0080FF"/>
    <a:srgbClr val="AB82FF"/>
    <a:srgbClr val="E4E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06" autoAdjust="0"/>
    <p:restoredTop sz="77163" autoAdjust="0"/>
  </p:normalViewPr>
  <p:slideViewPr>
    <p:cSldViewPr snapToGrid="0" snapToObjects="1">
      <p:cViewPr varScale="1">
        <p:scale>
          <a:sx n="98" d="100"/>
          <a:sy n="98" d="100"/>
        </p:scale>
        <p:origin x="96" y="77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5937BD-7632-C949-8C48-6223E8A02F3E}" type="datetimeFigureOut">
              <a:rPr kumimoji="1" lang="ko-KR" altLang="en-US" smtClean="0"/>
              <a:t>2023-03-12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64165D-9065-954A-9597-5657318C086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25638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4165D-9065-954A-9597-5657318C086B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48433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64165D-9065-954A-9597-5657318C086B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0651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64165D-9065-954A-9597-5657318C086B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7996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64165D-9065-954A-9597-5657318C086B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0100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64165D-9065-954A-9597-5657318C086B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2457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64165D-9065-954A-9597-5657318C086B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2644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64165D-9065-954A-9597-5657318C086B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3655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571F405E-B9FC-68FC-2112-A0399685C086}"/>
              </a:ext>
            </a:extLst>
          </p:cNvPr>
          <p:cNvSpPr/>
          <p:nvPr userDrawn="1"/>
        </p:nvSpPr>
        <p:spPr>
          <a:xfrm rot="10800000">
            <a:off x="1440000" y="0"/>
            <a:ext cx="7704000" cy="3960000"/>
          </a:xfrm>
          <a:prstGeom prst="round1Rect">
            <a:avLst>
              <a:gd name="adj" fmla="val 7857"/>
            </a:avLst>
          </a:prstGeom>
          <a:solidFill>
            <a:srgbClr val="E4E5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0000" y="1080000"/>
            <a:ext cx="6120000" cy="2160000"/>
          </a:xfrm>
        </p:spPr>
        <p:txBody>
          <a:bodyPr anchor="b">
            <a:normAutofit/>
          </a:bodyPr>
          <a:lstStyle>
            <a:lvl1pPr algn="l">
              <a:defRPr sz="3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0000" y="4320000"/>
            <a:ext cx="6120000" cy="165576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79199-027F-1243-AD7F-DCE590CE4C1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89357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한쪽 모서리가 둥근 사각형 5">
            <a:extLst>
              <a:ext uri="{FF2B5EF4-FFF2-40B4-BE49-F238E27FC236}">
                <a16:creationId xmlns:a16="http://schemas.microsoft.com/office/drawing/2014/main" id="{3FFB8243-AAA0-73E9-8AD3-F79C7DCB1E48}"/>
              </a:ext>
            </a:extLst>
          </p:cNvPr>
          <p:cNvSpPr/>
          <p:nvPr userDrawn="1"/>
        </p:nvSpPr>
        <p:spPr>
          <a:xfrm rot="10800000">
            <a:off x="2664000" y="0"/>
            <a:ext cx="6480000" cy="3960000"/>
          </a:xfrm>
          <a:prstGeom prst="round1Rect">
            <a:avLst>
              <a:gd name="adj" fmla="val 7857"/>
            </a:avLst>
          </a:prstGeom>
          <a:solidFill>
            <a:srgbClr val="E4E5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0" y="1080000"/>
            <a:ext cx="5040000" cy="2160000"/>
          </a:xfrm>
        </p:spPr>
        <p:txBody>
          <a:bodyPr>
            <a:normAutofit/>
          </a:bodyPr>
          <a:lstStyle>
            <a:lvl1pPr algn="l">
              <a:defRPr sz="24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79199-027F-1243-AD7F-DCE590CE4C1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4850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C7D11903-47F4-3B84-CF9D-057C97B74172}"/>
              </a:ext>
            </a:extLst>
          </p:cNvPr>
          <p:cNvCxnSpPr>
            <a:cxnSpLocks/>
          </p:cNvCxnSpPr>
          <p:nvPr userDrawn="1"/>
        </p:nvCxnSpPr>
        <p:spPr>
          <a:xfrm>
            <a:off x="612000" y="755975"/>
            <a:ext cx="7920000" cy="0"/>
          </a:xfrm>
          <a:prstGeom prst="line">
            <a:avLst/>
          </a:prstGeom>
          <a:ln w="12700">
            <a:solidFill>
              <a:srgbClr val="E4E5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dirty="0"/>
              <a:t>마스터</a:t>
            </a:r>
            <a:r>
              <a:rPr lang="en-US" altLang="ko-KR" dirty="0"/>
              <a:t> Master</a:t>
            </a:r>
            <a:r>
              <a:rPr lang="ko-KR" altLang="en-US" dirty="0"/>
              <a:t>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</a:t>
            </a:r>
            <a:r>
              <a:rPr lang="en-US" altLang="ko-KR" dirty="0"/>
              <a:t>Master </a:t>
            </a:r>
            <a:r>
              <a:rPr lang="ko-KR" altLang="en-US" dirty="0"/>
              <a:t>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79199-027F-1243-AD7F-DCE590CE4C1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83756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7958D77B-1E9A-E04D-6971-24B570CB8CFB}"/>
              </a:ext>
            </a:extLst>
          </p:cNvPr>
          <p:cNvCxnSpPr>
            <a:cxnSpLocks/>
          </p:cNvCxnSpPr>
          <p:nvPr userDrawn="1"/>
        </p:nvCxnSpPr>
        <p:spPr>
          <a:xfrm>
            <a:off x="612000" y="755975"/>
            <a:ext cx="7920000" cy="0"/>
          </a:xfrm>
          <a:prstGeom prst="line">
            <a:avLst/>
          </a:prstGeom>
          <a:ln w="12700">
            <a:solidFill>
              <a:srgbClr val="E4E5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080000"/>
            <a:ext cx="3888000" cy="52200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080000"/>
            <a:ext cx="3888000" cy="52200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79199-027F-1243-AD7F-DCE590CE4C1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16092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FA27A886-47A1-B346-BD90-5EA197E9C910}"/>
              </a:ext>
            </a:extLst>
          </p:cNvPr>
          <p:cNvCxnSpPr>
            <a:cxnSpLocks/>
          </p:cNvCxnSpPr>
          <p:nvPr userDrawn="1"/>
        </p:nvCxnSpPr>
        <p:spPr>
          <a:xfrm>
            <a:off x="612000" y="755975"/>
            <a:ext cx="7920000" cy="0"/>
          </a:xfrm>
          <a:prstGeom prst="line">
            <a:avLst/>
          </a:prstGeom>
          <a:ln w="12700">
            <a:solidFill>
              <a:srgbClr val="E4E5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79199-027F-1243-AD7F-DCE590CE4C1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0721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79199-027F-1243-AD7F-DCE590CE4C1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10545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288000"/>
            <a:ext cx="7216650" cy="540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/>
              <a:t>마스터</a:t>
            </a:r>
            <a:r>
              <a:rPr lang="en-US" altLang="ko-KR" dirty="0"/>
              <a:t> Master</a:t>
            </a:r>
            <a:r>
              <a:rPr lang="ko-KR" altLang="en-US" dirty="0"/>
              <a:t>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864000"/>
            <a:ext cx="7920000" cy="554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</a:t>
            </a:r>
            <a:r>
              <a:rPr kumimoji="1" lang="en-US" altLang="ko-KR" dirty="0"/>
              <a:t> Master</a:t>
            </a:r>
            <a:r>
              <a:rPr kumimoji="1" lang="ko-KR" altLang="en-US" dirty="0"/>
              <a:t>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2000" y="6516000"/>
            <a:ext cx="6228000" cy="288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900" baseline="0">
                <a:solidFill>
                  <a:schemeClr val="tx1">
                    <a:tint val="75000"/>
                  </a:schemeClr>
                </a:solidFill>
                <a:latin typeface="SF Pro Light" pitchFamily="2" charset="0"/>
                <a:ea typeface="MaruBuriOTF Light" panose="020B0600000101010101" pitchFamily="34" charset="-127"/>
              </a:defRPr>
            </a:lvl1pPr>
          </a:lstStyle>
          <a:p>
            <a:endParaRPr kumimoji="1" lang="ko-Kore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44D5B1C-31C0-44B9-B69A-DAE71172E30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192583" y="6402187"/>
            <a:ext cx="1808542" cy="432000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C870C06A-DA7D-4442-1556-B26CC0184F4C}"/>
              </a:ext>
            </a:extLst>
          </p:cNvPr>
          <p:cNvCxnSpPr>
            <a:cxnSpLocks/>
          </p:cNvCxnSpPr>
          <p:nvPr userDrawn="1"/>
        </p:nvCxnSpPr>
        <p:spPr>
          <a:xfrm>
            <a:off x="76200" y="6510589"/>
            <a:ext cx="7128000" cy="0"/>
          </a:xfrm>
          <a:prstGeom prst="line">
            <a:avLst/>
          </a:prstGeom>
          <a:ln w="12700">
            <a:solidFill>
              <a:srgbClr val="E4E5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31DF740-CE55-AB5C-F28E-48B9F1DA0828}"/>
              </a:ext>
            </a:extLst>
          </p:cNvPr>
          <p:cNvSpPr/>
          <p:nvPr userDrawn="1"/>
        </p:nvSpPr>
        <p:spPr>
          <a:xfrm>
            <a:off x="0" y="216000"/>
            <a:ext cx="216000" cy="108000"/>
          </a:xfrm>
          <a:prstGeom prst="rect">
            <a:avLst/>
          </a:prstGeom>
          <a:solidFill>
            <a:srgbClr val="E4E5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D56CAF0-3358-FE2C-D596-4D16D8FE666C}"/>
              </a:ext>
            </a:extLst>
          </p:cNvPr>
          <p:cNvSpPr/>
          <p:nvPr userDrawn="1"/>
        </p:nvSpPr>
        <p:spPr>
          <a:xfrm>
            <a:off x="0" y="396000"/>
            <a:ext cx="216000" cy="108000"/>
          </a:xfrm>
          <a:prstGeom prst="rect">
            <a:avLst/>
          </a:prstGeom>
          <a:solidFill>
            <a:srgbClr val="E4E5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CF8F55-0C66-CBB1-2943-912583D65A15}"/>
              </a:ext>
            </a:extLst>
          </p:cNvPr>
          <p:cNvSpPr/>
          <p:nvPr userDrawn="1"/>
        </p:nvSpPr>
        <p:spPr>
          <a:xfrm>
            <a:off x="0" y="576000"/>
            <a:ext cx="216000" cy="108000"/>
          </a:xfrm>
          <a:prstGeom prst="rect">
            <a:avLst/>
          </a:prstGeom>
          <a:solidFill>
            <a:srgbClr val="E4E5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한쪽 모서리가 둥근 사각형 12">
            <a:extLst>
              <a:ext uri="{FF2B5EF4-FFF2-40B4-BE49-F238E27FC236}">
                <a16:creationId xmlns:a16="http://schemas.microsoft.com/office/drawing/2014/main" id="{7C97C939-5D6E-D800-495F-F0D2377D5F7B}"/>
              </a:ext>
            </a:extLst>
          </p:cNvPr>
          <p:cNvSpPr/>
          <p:nvPr userDrawn="1"/>
        </p:nvSpPr>
        <p:spPr>
          <a:xfrm rot="10800000" flipH="1">
            <a:off x="0" y="0"/>
            <a:ext cx="2880000" cy="144000"/>
          </a:xfrm>
          <a:prstGeom prst="round1Rect">
            <a:avLst>
              <a:gd name="adj" fmla="val 45487"/>
            </a:avLst>
          </a:prstGeom>
          <a:solidFill>
            <a:srgbClr val="E4E5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0" y="0"/>
            <a:ext cx="720000" cy="25199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 baseline="0">
                <a:solidFill>
                  <a:schemeClr val="tx1">
                    <a:lumMod val="75000"/>
                    <a:lumOff val="25000"/>
                  </a:schemeClr>
                </a:solidFill>
                <a:latin typeface="SF Pro Light" pitchFamily="2" charset="0"/>
                <a:ea typeface="MaruBuriOTF Light" panose="020B0600000101010101" pitchFamily="34" charset="-127"/>
              </a:defRPr>
            </a:lvl1pPr>
          </a:lstStyle>
          <a:p>
            <a:fld id="{7F879199-027F-1243-AD7F-DCE590CE4C12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90165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8" r:id="rId2"/>
    <p:sldLayoutId id="2147483662" r:id="rId3"/>
    <p:sldLayoutId id="2147483664" r:id="rId4"/>
    <p:sldLayoutId id="2147483666" r:id="rId5"/>
    <p:sldLayoutId id="2147483667" r:id="rId6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kern="1200" baseline="0">
          <a:solidFill>
            <a:schemeClr val="tx1">
              <a:lumMod val="75000"/>
              <a:lumOff val="25000"/>
            </a:schemeClr>
          </a:solidFill>
          <a:latin typeface="SF PRO MEDIUM" pitchFamily="2" charset="0"/>
          <a:ea typeface="MaruBuriOTF Regular" panose="020B0600000101010101" pitchFamily="34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Clr>
          <a:srgbClr val="0228D6"/>
        </a:buClr>
        <a:buFont typeface="Arial" panose="020B0604020202020204" pitchFamily="34" charset="0"/>
        <a:buChar char="•"/>
        <a:defRPr sz="2200" kern="1200" baseline="0">
          <a:solidFill>
            <a:schemeClr val="tx1">
              <a:lumMod val="75000"/>
              <a:lumOff val="25000"/>
            </a:schemeClr>
          </a:solidFill>
          <a:latin typeface="SF Pro Light" pitchFamily="2" charset="0"/>
          <a:ea typeface="MaruBuriOTF Light" panose="020B0600000101010101" pitchFamily="34" charset="-127"/>
          <a:cs typeface="+mn-cs"/>
        </a:defRPr>
      </a:lvl1pPr>
      <a:lvl2pPr marL="576000" indent="-228600" algn="l" defTabSz="914400" rtl="0" eaLnBrk="1" latinLnBrk="0" hangingPunct="1">
        <a:lnSpc>
          <a:spcPct val="125000"/>
        </a:lnSpc>
        <a:spcBef>
          <a:spcPts val="500"/>
        </a:spcBef>
        <a:buClr>
          <a:srgbClr val="0080FF"/>
        </a:buClr>
        <a:buFont typeface="Arial" panose="020B0604020202020204" pitchFamily="34" charset="0"/>
        <a:buChar char="•"/>
        <a:defRPr sz="2000" kern="1200" baseline="0">
          <a:solidFill>
            <a:schemeClr val="tx1">
              <a:lumMod val="75000"/>
              <a:lumOff val="25000"/>
            </a:schemeClr>
          </a:solidFill>
          <a:latin typeface="SF Pro Light" pitchFamily="2" charset="0"/>
          <a:ea typeface="MaruBuriOTF Light" panose="020B0600000101010101" pitchFamily="34" charset="-127"/>
          <a:cs typeface="+mn-cs"/>
        </a:defRPr>
      </a:lvl2pPr>
      <a:lvl3pPr marL="900000" indent="-228600" algn="l" defTabSz="914400" rtl="0" eaLnBrk="1" latinLnBrk="0" hangingPunct="1">
        <a:lnSpc>
          <a:spcPct val="125000"/>
        </a:lnSpc>
        <a:spcBef>
          <a:spcPts val="500"/>
        </a:spcBef>
        <a:buClr>
          <a:srgbClr val="78ADFF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75000"/>
              <a:lumOff val="25000"/>
            </a:schemeClr>
          </a:solidFill>
          <a:latin typeface="SF Pro Light" pitchFamily="2" charset="0"/>
          <a:ea typeface="MaruBuriOTF Light" panose="020B0600000101010101" pitchFamily="34" charset="-127"/>
          <a:cs typeface="+mn-cs"/>
        </a:defRPr>
      </a:lvl3pPr>
      <a:lvl4pPr marL="1224000" indent="-228600" algn="l" defTabSz="914400" rtl="0" eaLnBrk="1" latinLnBrk="0" hangingPunct="1">
        <a:lnSpc>
          <a:spcPct val="125000"/>
        </a:lnSpc>
        <a:spcBef>
          <a:spcPts val="500"/>
        </a:spcBef>
        <a:buClr>
          <a:srgbClr val="A8D7FF"/>
        </a:buClr>
        <a:buFont typeface="Arial" panose="020B0604020202020204" pitchFamily="34" charset="0"/>
        <a:buChar char="•"/>
        <a:defRPr sz="1600" kern="1200" baseline="0">
          <a:solidFill>
            <a:schemeClr val="tx1">
              <a:lumMod val="75000"/>
              <a:lumOff val="25000"/>
            </a:schemeClr>
          </a:solidFill>
          <a:latin typeface="SF Pro Light" pitchFamily="2" charset="0"/>
          <a:ea typeface="MaruBuriOTF Light" panose="020B0600000101010101" pitchFamily="34" charset="-127"/>
          <a:cs typeface="+mn-cs"/>
        </a:defRPr>
      </a:lvl4pPr>
      <a:lvl5pPr marL="1548000" indent="-228600" algn="l" defTabSz="914400" rtl="0" eaLnBrk="1" latinLnBrk="0" hangingPunct="1">
        <a:lnSpc>
          <a:spcPct val="125000"/>
        </a:lnSpc>
        <a:spcBef>
          <a:spcPts val="500"/>
        </a:spcBef>
        <a:buClr>
          <a:srgbClr val="A7FEFF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75000"/>
              <a:lumOff val="25000"/>
            </a:schemeClr>
          </a:solidFill>
          <a:latin typeface="SF Pro Light" pitchFamily="2" charset="0"/>
          <a:ea typeface="MaruBuriOTF Light" panose="020B0600000101010101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F3ECC-9FB5-42BD-D7E8-DC0DE3AB91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en-US" dirty="0"/>
              <a:t>[2-day project]</a:t>
            </a:r>
            <a:br>
              <a:rPr kumimoji="1" lang="en-US" altLang="en-US" dirty="0"/>
            </a:br>
            <a:r>
              <a:rPr kumimoji="1" lang="en-US" altLang="en-US" dirty="0"/>
              <a:t>Clock </a:t>
            </a:r>
            <a:r>
              <a:rPr kumimoji="1" lang="en-US" altLang="ko-KR" dirty="0"/>
              <a:t>image</a:t>
            </a:r>
            <a:r>
              <a:rPr kumimoji="1" lang="ko-KR" altLang="en-US" dirty="0"/>
              <a:t> </a:t>
            </a:r>
            <a:r>
              <a:rPr kumimoji="1" lang="en-US" altLang="ko-KR" dirty="0"/>
              <a:t>Recognition System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73C5A2-BDC5-7DFF-9730-B819C84A6F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천둥</a:t>
            </a:r>
            <a:r>
              <a:rPr lang="en-US" altLang="ko-KR" dirty="0"/>
              <a:t>(Thunder) </a:t>
            </a:r>
            <a:r>
              <a:rPr lang="ko-KR" altLang="en-US" dirty="0"/>
              <a:t>연구실</a:t>
            </a:r>
            <a:endParaRPr lang="en-US" altLang="ko-KR" dirty="0"/>
          </a:p>
          <a:p>
            <a:r>
              <a:rPr kumimoji="1" lang="en-US" altLang="en-US" dirty="0"/>
              <a:t>2023.3.13 </a:t>
            </a:r>
            <a:r>
              <a:rPr kumimoji="1" lang="ko-KR" altLang="en-US" dirty="0"/>
              <a:t>월요일</a:t>
            </a:r>
            <a:endParaRPr kumimoji="1" lang="en-US" altLang="en-US" dirty="0"/>
          </a:p>
          <a:p>
            <a:r>
              <a:rPr kumimoji="1" lang="ko-KR" altLang="en-US" dirty="0"/>
              <a:t>이규성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188973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DFFDDFE-FD6E-4493-8859-1D2E7D55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SF Pro Light" pitchFamily="2" charset="0"/>
                <a:cs typeface="SF Pro Light" pitchFamily="2" charset="0"/>
              </a:rPr>
              <a:t>Overview</a:t>
            </a:r>
            <a:endParaRPr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4F777C-CCE7-A6FD-0FE6-60DAB4A91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863999"/>
            <a:ext cx="5612611" cy="5652001"/>
          </a:xfrm>
        </p:spPr>
        <p:txBody>
          <a:bodyPr>
            <a:normAutofit fontScale="85000" lnSpcReduction="10000"/>
          </a:bodyPr>
          <a:lstStyle/>
          <a:p>
            <a:r>
              <a:rPr lang="en-US" altLang="ko-KR" dirty="0"/>
              <a:t>Task</a:t>
            </a:r>
          </a:p>
          <a:p>
            <a:pPr lvl="1"/>
            <a:r>
              <a:rPr lang="ko-KR" altLang="en-US" dirty="0"/>
              <a:t>아날로그 시계 이미지의 시각을 인식하는 모델 개발</a:t>
            </a:r>
            <a:endParaRPr lang="en-US" altLang="ko-KR" dirty="0"/>
          </a:p>
          <a:p>
            <a:r>
              <a:rPr lang="en-US" altLang="ko-KR" dirty="0"/>
              <a:t>Dataset description</a:t>
            </a:r>
          </a:p>
          <a:p>
            <a:pPr lvl="1"/>
            <a:r>
              <a:rPr lang="en-US" altLang="ko-KR" dirty="0"/>
              <a:t>Train : 2,517 images</a:t>
            </a:r>
          </a:p>
          <a:p>
            <a:pPr lvl="2"/>
            <a:r>
              <a:rPr lang="en-US" altLang="ko-KR" dirty="0"/>
              <a:t>5</a:t>
            </a:r>
            <a:r>
              <a:rPr lang="ko-KR" altLang="en-US" dirty="0"/>
              <a:t>분 단위</a:t>
            </a:r>
            <a:endParaRPr lang="en-US" altLang="ko-KR" dirty="0"/>
          </a:p>
          <a:p>
            <a:pPr lvl="2"/>
            <a:r>
              <a:rPr lang="en-US" altLang="ko-KR" dirty="0"/>
              <a:t>Imbalanced </a:t>
            </a:r>
            <a:r>
              <a:rPr lang="ko-KR" altLang="en-US" dirty="0"/>
              <a:t>되어 있으나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시 </a:t>
            </a:r>
            <a:r>
              <a:rPr lang="en-US" altLang="ko-KR" dirty="0"/>
              <a:t>(12 labels, 1-12) , </a:t>
            </a:r>
            <a:r>
              <a:rPr lang="ko-KR" altLang="en-US" dirty="0"/>
              <a:t>분</a:t>
            </a:r>
            <a:r>
              <a:rPr lang="en-US" altLang="ko-KR" dirty="0"/>
              <a:t>(12 labels, 0-60)</a:t>
            </a:r>
            <a:r>
              <a:rPr lang="ko-KR" altLang="en-US" dirty="0"/>
              <a:t> 별로 </a:t>
            </a:r>
            <a:br>
              <a:rPr lang="en-US" altLang="ko-KR" dirty="0"/>
            </a:br>
            <a:r>
              <a:rPr lang="ko-KR" altLang="en-US" dirty="0"/>
              <a:t>최소 </a:t>
            </a:r>
            <a:r>
              <a:rPr lang="en-US" altLang="ko-KR" dirty="0"/>
              <a:t>100 </a:t>
            </a:r>
            <a:r>
              <a:rPr lang="ko-KR" altLang="en-US" dirty="0"/>
              <a:t>개 이상의 데이터 존재</a:t>
            </a:r>
            <a:endParaRPr lang="en-US" altLang="ko-KR" dirty="0"/>
          </a:p>
          <a:p>
            <a:pPr lvl="1"/>
            <a:r>
              <a:rPr lang="en-US" altLang="ko-KR" dirty="0"/>
              <a:t>Test1 : 1,440 images</a:t>
            </a:r>
          </a:p>
          <a:p>
            <a:pPr lvl="2"/>
            <a:r>
              <a:rPr lang="en-US" altLang="ko-KR" dirty="0"/>
              <a:t>5</a:t>
            </a:r>
            <a:r>
              <a:rPr lang="ko-KR" altLang="en-US" dirty="0"/>
              <a:t>분 단위</a:t>
            </a:r>
            <a:endParaRPr lang="en-US" altLang="ko-KR" dirty="0"/>
          </a:p>
          <a:p>
            <a:pPr lvl="1"/>
            <a:r>
              <a:rPr lang="en-US" altLang="ko-KR" dirty="0"/>
              <a:t>Test2 : 53 images</a:t>
            </a:r>
          </a:p>
          <a:p>
            <a:pPr lvl="2"/>
            <a:r>
              <a:rPr lang="en-US" altLang="ko-KR" dirty="0"/>
              <a:t>1</a:t>
            </a:r>
            <a:r>
              <a:rPr lang="ko-KR" altLang="en-US" dirty="0"/>
              <a:t>분 단위</a:t>
            </a:r>
            <a:endParaRPr lang="en-US" altLang="ko-KR" dirty="0"/>
          </a:p>
          <a:p>
            <a:r>
              <a:rPr lang="en-US" altLang="ko-KR" dirty="0"/>
              <a:t>Train dataset</a:t>
            </a:r>
            <a:r>
              <a:rPr lang="ko-KR" altLang="en-US" dirty="0"/>
              <a:t>의 문제점</a:t>
            </a:r>
            <a:endParaRPr lang="en-US" altLang="ko-KR" dirty="0"/>
          </a:p>
          <a:p>
            <a:pPr lvl="1"/>
            <a:r>
              <a:rPr lang="en-US" altLang="ko-KR" dirty="0"/>
              <a:t>5</a:t>
            </a:r>
            <a:r>
              <a:rPr lang="ko-KR" altLang="en-US" dirty="0"/>
              <a:t>분 단위 이미지만으로 구성됨</a:t>
            </a:r>
            <a:endParaRPr lang="en-US" altLang="ko-KR" dirty="0"/>
          </a:p>
          <a:p>
            <a:pPr lvl="2"/>
            <a:r>
              <a:rPr lang="ko-KR" altLang="en-US" dirty="0"/>
              <a:t>이 데이터만으로 학습할 경우</a:t>
            </a:r>
            <a:r>
              <a:rPr lang="en-US" altLang="ko-KR" dirty="0"/>
              <a:t>, 1</a:t>
            </a:r>
            <a:r>
              <a:rPr lang="ko-KR" altLang="en-US" dirty="0"/>
              <a:t>분 단위 이미지를 식별하는 것이 불가능에 가까울 것으로 판단됨</a:t>
            </a:r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marL="347400" lvl="1" indent="0">
              <a:buNone/>
            </a:pP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F63CD-75BC-A364-7428-EFF8280F8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E7FD-A1ED-7443-AED1-0B31815CA715}" type="slidenum">
              <a:rPr lang="ko-Kore-KR" altLang="en-US" smtClean="0"/>
              <a:pPr/>
              <a:t>2</a:t>
            </a:fld>
            <a:endParaRPr lang="ko-Kore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DA0E767E-CE3A-8334-4401-AA390A74A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2000" y="6516000"/>
            <a:ext cx="6228000" cy="288000"/>
          </a:xfrm>
        </p:spPr>
        <p:txBody>
          <a:bodyPr/>
          <a:lstStyle/>
          <a:p>
            <a:r>
              <a:rPr lang="en-US" altLang="ko-KR" dirty="0"/>
              <a:t>2day project</a:t>
            </a:r>
            <a:endParaRPr lang="ko-Kore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289DEF0-4BD9-A65E-7754-EDDC91CD3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611" y="1662011"/>
            <a:ext cx="2919389" cy="248514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4FCBB36-2619-B54B-4377-1B33D139CE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955" y="4263450"/>
            <a:ext cx="2919389" cy="2455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89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DFFDDFE-FD6E-4493-8859-1D2E7D55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SF Pro Light" pitchFamily="2" charset="0"/>
                <a:cs typeface="SF Pro Light" pitchFamily="2" charset="0"/>
              </a:rPr>
              <a:t>Augmentation</a:t>
            </a:r>
            <a:endParaRPr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4F777C-CCE7-A6FD-0FE6-60DAB4A91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863999"/>
            <a:ext cx="5146774" cy="5652001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분 단위 이미지를 식별하는 학습을 진행할 수 있도록</a:t>
            </a:r>
            <a:r>
              <a:rPr lang="en-US" altLang="ko-KR" dirty="0"/>
              <a:t>, rotation</a:t>
            </a:r>
            <a:r>
              <a:rPr lang="ko-KR" altLang="en-US" dirty="0"/>
              <a:t>을 이용한 </a:t>
            </a:r>
            <a:r>
              <a:rPr lang="en-US" altLang="ko-KR" dirty="0"/>
              <a:t>augmentation </a:t>
            </a:r>
            <a:r>
              <a:rPr lang="ko-KR" altLang="en-US" dirty="0"/>
              <a:t>진행</a:t>
            </a:r>
            <a:endParaRPr lang="en-US" altLang="ko-KR" dirty="0"/>
          </a:p>
          <a:p>
            <a:pPr lvl="2"/>
            <a:r>
              <a:rPr lang="ko-KR" altLang="en-US" dirty="0"/>
              <a:t>시침</a:t>
            </a:r>
            <a:r>
              <a:rPr lang="en-US" altLang="ko-KR" dirty="0"/>
              <a:t>, </a:t>
            </a:r>
            <a:r>
              <a:rPr lang="ko-KR" altLang="en-US" dirty="0"/>
              <a:t>분침 만을 변화시키는 것이 기술적으로 불가능하여</a:t>
            </a:r>
            <a:r>
              <a:rPr lang="en-US" altLang="ko-KR" dirty="0"/>
              <a:t>,  </a:t>
            </a:r>
            <a:r>
              <a:rPr lang="ko-KR" altLang="en-US" dirty="0"/>
              <a:t>부득이 이미지를 절반씩 </a:t>
            </a:r>
            <a:r>
              <a:rPr lang="en-US" altLang="ko-KR" dirty="0"/>
              <a:t>(</a:t>
            </a:r>
            <a:r>
              <a:rPr lang="ko-KR" altLang="en-US" dirty="0"/>
              <a:t>상</a:t>
            </a:r>
            <a:r>
              <a:rPr lang="en-US" altLang="ko-KR" dirty="0"/>
              <a:t>/</a:t>
            </a:r>
            <a:r>
              <a:rPr lang="ko-KR" altLang="en-US" dirty="0"/>
              <a:t>하</a:t>
            </a:r>
            <a:r>
              <a:rPr lang="en-US" altLang="ko-KR" dirty="0"/>
              <a:t>)</a:t>
            </a:r>
            <a:r>
              <a:rPr lang="ko-KR" altLang="en-US" dirty="0"/>
              <a:t> 나누어 회전시키는 방식 채택 </a:t>
            </a:r>
            <a:endParaRPr lang="en-US" altLang="ko-KR" dirty="0"/>
          </a:p>
          <a:p>
            <a:pPr lvl="2"/>
            <a:r>
              <a:rPr lang="en-US" altLang="ko-KR" dirty="0"/>
              <a:t>Ex. </a:t>
            </a:r>
            <a:r>
              <a:rPr lang="ko-KR" altLang="en-US" dirty="0"/>
              <a:t>시침이 이미지의 상단 절반에 위치하고</a:t>
            </a:r>
            <a:r>
              <a:rPr lang="en-US" altLang="ko-KR" dirty="0"/>
              <a:t>, </a:t>
            </a:r>
            <a:r>
              <a:rPr lang="ko-KR" altLang="en-US" dirty="0"/>
              <a:t>분침이 이미지의 하단 절반에 위치하는 경우</a:t>
            </a:r>
            <a:endParaRPr lang="en-US" altLang="ko-KR" dirty="0"/>
          </a:p>
          <a:p>
            <a:pPr lvl="3"/>
            <a:r>
              <a:rPr lang="ko-KR" altLang="en-US" dirty="0"/>
              <a:t>이미지를 상단 절반 </a:t>
            </a:r>
            <a:r>
              <a:rPr lang="en-US" altLang="ko-KR" dirty="0"/>
              <a:t>/ </a:t>
            </a:r>
            <a:r>
              <a:rPr lang="ko-KR" altLang="en-US" dirty="0"/>
              <a:t>하단 절반으로 분리</a:t>
            </a:r>
            <a:r>
              <a:rPr lang="en-US" altLang="ko-KR" dirty="0"/>
              <a:t> </a:t>
            </a:r>
          </a:p>
          <a:p>
            <a:pPr lvl="3"/>
            <a:r>
              <a:rPr lang="ko-KR" altLang="en-US" dirty="0"/>
              <a:t>상단 절반은 </a:t>
            </a:r>
            <a:r>
              <a:rPr lang="en-US" altLang="ko-KR" dirty="0"/>
              <a:t>0.5</a:t>
            </a:r>
            <a:r>
              <a:rPr lang="ko-KR" altLang="en-US" dirty="0" err="1"/>
              <a:t>도씩</a:t>
            </a:r>
            <a:r>
              <a:rPr lang="ko-KR" altLang="en-US" dirty="0"/>
              <a:t> 우측으로 회전</a:t>
            </a:r>
            <a:endParaRPr lang="en-US" altLang="ko-KR" dirty="0"/>
          </a:p>
          <a:p>
            <a:pPr lvl="3"/>
            <a:r>
              <a:rPr lang="ko-KR" altLang="en-US" dirty="0"/>
              <a:t>하단 절반은 </a:t>
            </a:r>
            <a:r>
              <a:rPr lang="en-US" altLang="ko-KR" dirty="0"/>
              <a:t>6</a:t>
            </a:r>
            <a:r>
              <a:rPr lang="ko-KR" altLang="en-US" dirty="0" err="1"/>
              <a:t>도씩</a:t>
            </a:r>
            <a:r>
              <a:rPr lang="ko-KR" altLang="en-US" dirty="0"/>
              <a:t> 좌측으로 회전</a:t>
            </a:r>
            <a:endParaRPr lang="en-US" altLang="ko-KR" dirty="0"/>
          </a:p>
          <a:p>
            <a:pPr lvl="3"/>
            <a:r>
              <a:rPr lang="ko-KR" altLang="en-US" dirty="0"/>
              <a:t>두 이미지를 </a:t>
            </a:r>
            <a:r>
              <a:rPr lang="en-US" altLang="ko-KR" dirty="0"/>
              <a:t>Concatenate </a:t>
            </a:r>
          </a:p>
          <a:p>
            <a:r>
              <a:rPr lang="ko-KR" altLang="en-US" dirty="0"/>
              <a:t>모든 시계 이미지에 대해 </a:t>
            </a:r>
            <a:r>
              <a:rPr lang="en-US" altLang="ko-KR" dirty="0"/>
              <a:t>0</a:t>
            </a:r>
            <a:r>
              <a:rPr lang="ko-KR" altLang="en-US" dirty="0"/>
              <a:t>분</a:t>
            </a:r>
            <a:r>
              <a:rPr lang="en-US" altLang="ko-KR" dirty="0"/>
              <a:t>~4</a:t>
            </a:r>
            <a:r>
              <a:rPr lang="ko-KR" altLang="en-US" dirty="0"/>
              <a:t>분을 더하거나 빼는 방식으로 데이터 증강 실행</a:t>
            </a:r>
            <a:endParaRPr lang="en-US" altLang="ko-KR" dirty="0"/>
          </a:p>
          <a:p>
            <a:r>
              <a:rPr lang="en-US" altLang="ko-KR" dirty="0"/>
              <a:t>Augmentation</a:t>
            </a:r>
            <a:r>
              <a:rPr lang="ko-KR" altLang="en-US" dirty="0"/>
              <a:t>이 적용된 이미지에는 변화된 시간에 맞는 </a:t>
            </a:r>
            <a:r>
              <a:rPr lang="en-US" altLang="ko-KR" dirty="0"/>
              <a:t>label</a:t>
            </a:r>
            <a:r>
              <a:rPr lang="ko-KR" altLang="en-US" dirty="0"/>
              <a:t>을 부여한 채 학습 진행</a:t>
            </a:r>
            <a:endParaRPr lang="en-US" altLang="ko-KR" dirty="0"/>
          </a:p>
          <a:p>
            <a:pPr lvl="1"/>
            <a:r>
              <a:rPr lang="en-US" altLang="ko-KR" dirty="0"/>
              <a:t>Ex. [label :  10-20]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(3</a:t>
            </a:r>
            <a:r>
              <a:rPr lang="ko-KR" altLang="en-US" dirty="0">
                <a:sym typeface="Wingdings" panose="05000000000000000000" pitchFamily="2" charset="2"/>
              </a:rPr>
              <a:t>분 추가하는 </a:t>
            </a:r>
            <a:r>
              <a:rPr lang="en-US" altLang="ko-KR" dirty="0">
                <a:sym typeface="Wingdings" panose="05000000000000000000" pitchFamily="2" charset="2"/>
              </a:rPr>
              <a:t>augmentation)  [label : 10-23]</a:t>
            </a:r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marL="347400" lvl="1" indent="0">
              <a:buNone/>
            </a:pP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F63CD-75BC-A364-7428-EFF8280F8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E7FD-A1ED-7443-AED1-0B31815CA715}" type="slidenum">
              <a:rPr lang="ko-Kore-KR" altLang="en-US" smtClean="0"/>
              <a:pPr/>
              <a:t>3</a:t>
            </a:fld>
            <a:endParaRPr lang="ko-Kore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DA0E767E-CE3A-8334-4401-AA390A74A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2000" y="6516000"/>
            <a:ext cx="6228000" cy="288000"/>
          </a:xfrm>
        </p:spPr>
        <p:txBody>
          <a:bodyPr/>
          <a:lstStyle/>
          <a:p>
            <a:r>
              <a:rPr lang="en-US" altLang="ko-KR" dirty="0"/>
              <a:t>2day project</a:t>
            </a:r>
            <a:endParaRPr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D8B836E-8453-4E96-5C49-575E86B9F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3889" y="764964"/>
            <a:ext cx="2867430" cy="309331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A93E630-8C3E-A773-C01E-F42452D90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3888" y="3485726"/>
            <a:ext cx="2867431" cy="319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988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DFFDDFE-FD6E-4493-8859-1D2E7D55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SF Pro Light" pitchFamily="2" charset="0"/>
                <a:cs typeface="SF Pro Light" pitchFamily="2" charset="0"/>
              </a:rPr>
              <a:t>Augmentation (cont’d)</a:t>
            </a:r>
            <a:endParaRPr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4F777C-CCE7-A6FD-0FE6-60DAB4A91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863999"/>
            <a:ext cx="5020315" cy="5652001"/>
          </a:xfrm>
        </p:spPr>
        <p:txBody>
          <a:bodyPr>
            <a:normAutofit/>
          </a:bodyPr>
          <a:lstStyle/>
          <a:p>
            <a:r>
              <a:rPr lang="ko-KR" altLang="en-US" dirty="0"/>
              <a:t>모든 </a:t>
            </a:r>
            <a:r>
              <a:rPr lang="en-US" altLang="ko-KR" dirty="0"/>
              <a:t>train dataset </a:t>
            </a:r>
            <a:r>
              <a:rPr lang="ko-KR" altLang="en-US" dirty="0"/>
              <a:t>내 이미지에 대해 </a:t>
            </a:r>
            <a:r>
              <a:rPr lang="en-US" altLang="ko-KR" dirty="0"/>
              <a:t>90</a:t>
            </a:r>
            <a:r>
              <a:rPr lang="ko-KR" altLang="en-US" dirty="0"/>
              <a:t>도</a:t>
            </a:r>
            <a:r>
              <a:rPr lang="en-US" altLang="ko-KR" dirty="0"/>
              <a:t>, 180</a:t>
            </a:r>
            <a:r>
              <a:rPr lang="ko-KR" altLang="en-US" dirty="0"/>
              <a:t>도</a:t>
            </a:r>
            <a:r>
              <a:rPr lang="en-US" altLang="ko-KR" dirty="0"/>
              <a:t>, 270</a:t>
            </a:r>
            <a:r>
              <a:rPr lang="ko-KR" altLang="en-US" dirty="0"/>
              <a:t>도 회전된 </a:t>
            </a:r>
            <a:r>
              <a:rPr lang="en-US" altLang="ko-KR" dirty="0"/>
              <a:t>dataset</a:t>
            </a:r>
            <a:r>
              <a:rPr lang="ko-KR" altLang="en-US" dirty="0"/>
              <a:t>을 별도로 준비함</a:t>
            </a:r>
            <a:endParaRPr lang="en-US" altLang="ko-KR" dirty="0"/>
          </a:p>
          <a:p>
            <a:pPr lvl="1"/>
            <a:r>
              <a:rPr lang="en-US" altLang="ko-KR" dirty="0"/>
              <a:t>Train dataset </a:t>
            </a:r>
            <a:r>
              <a:rPr lang="ko-KR" altLang="en-US" dirty="0"/>
              <a:t>내에 </a:t>
            </a:r>
            <a:r>
              <a:rPr lang="ko-KR" altLang="en-US" dirty="0" err="1"/>
              <a:t>무작위하게</a:t>
            </a:r>
            <a:r>
              <a:rPr lang="ko-KR" altLang="en-US" dirty="0"/>
              <a:t> 뒤집혀 있는 이미지에 대응하기 위함</a:t>
            </a:r>
            <a:endParaRPr lang="en-US" altLang="ko-KR" dirty="0"/>
          </a:p>
          <a:p>
            <a:pPr lvl="1"/>
            <a:r>
              <a:rPr lang="ko-KR" altLang="en-US" dirty="0"/>
              <a:t>총 </a:t>
            </a:r>
            <a:r>
              <a:rPr lang="en-US" altLang="ko-KR" dirty="0"/>
              <a:t>4 </a:t>
            </a:r>
            <a:r>
              <a:rPr lang="ko-KR" altLang="en-US" dirty="0"/>
              <a:t>개 </a:t>
            </a:r>
            <a:r>
              <a:rPr lang="en-US" altLang="ko-KR" dirty="0"/>
              <a:t>(original 1 + augmentation 3)</a:t>
            </a:r>
            <a:r>
              <a:rPr lang="ko-KR" altLang="en-US" dirty="0"/>
              <a:t>의 데이터셋을 합쳐서 학습에 이용</a:t>
            </a:r>
            <a:endParaRPr lang="en-US" altLang="ko-KR" dirty="0"/>
          </a:p>
          <a:p>
            <a:pPr lvl="2"/>
            <a:r>
              <a:rPr lang="en-US" altLang="ko-KR" dirty="0" err="1"/>
              <a:t>ConcatDataset</a:t>
            </a:r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marL="347400" lvl="1" indent="0">
              <a:buNone/>
            </a:pP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F63CD-75BC-A364-7428-EFF8280F8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E7FD-A1ED-7443-AED1-0B31815CA715}" type="slidenum">
              <a:rPr lang="ko-Kore-KR" altLang="en-US" smtClean="0"/>
              <a:pPr/>
              <a:t>4</a:t>
            </a:fld>
            <a:endParaRPr lang="ko-Kore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DA0E767E-CE3A-8334-4401-AA390A74A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2000" y="6516000"/>
            <a:ext cx="6228000" cy="288000"/>
          </a:xfrm>
        </p:spPr>
        <p:txBody>
          <a:bodyPr/>
          <a:lstStyle/>
          <a:p>
            <a:r>
              <a:rPr lang="en-US" altLang="ko-KR" dirty="0"/>
              <a:t>2day project</a:t>
            </a:r>
            <a:endParaRPr lang="ko-Kore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9F3803-3A78-8B3E-FC40-2D1F62723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354" y="1457463"/>
            <a:ext cx="3523429" cy="394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444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DFFDDFE-FD6E-4493-8859-1D2E7D55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SF Pro Light" pitchFamily="2" charset="0"/>
                <a:cs typeface="SF Pro Light" pitchFamily="2" charset="0"/>
              </a:rPr>
              <a:t>Training</a:t>
            </a:r>
            <a:endParaRPr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4F777C-CCE7-A6FD-0FE6-60DAB4A91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863999"/>
            <a:ext cx="7920000" cy="5652001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/>
              <a:t>Training detail</a:t>
            </a:r>
          </a:p>
          <a:p>
            <a:pPr lvl="1"/>
            <a:r>
              <a:rPr lang="en-US" altLang="ko-KR" dirty="0"/>
              <a:t>Model : resnet18</a:t>
            </a:r>
          </a:p>
          <a:p>
            <a:pPr lvl="2"/>
            <a:r>
              <a:rPr lang="en-US" altLang="ko-KR" dirty="0"/>
              <a:t>CV task</a:t>
            </a:r>
            <a:r>
              <a:rPr lang="ko-KR" altLang="en-US" dirty="0"/>
              <a:t>의 </a:t>
            </a:r>
            <a:r>
              <a:rPr lang="en-US" altLang="ko-KR" dirty="0"/>
              <a:t>Baseline</a:t>
            </a:r>
            <a:r>
              <a:rPr lang="ko-KR" altLang="en-US" dirty="0"/>
              <a:t>으로 자주 사용된다는 점에서 </a:t>
            </a:r>
            <a:br>
              <a:rPr lang="en-US" altLang="ko-KR" dirty="0"/>
            </a:br>
            <a:r>
              <a:rPr lang="en-US" altLang="ko-KR" dirty="0"/>
              <a:t>feature extraction </a:t>
            </a:r>
            <a:r>
              <a:rPr lang="ko-KR" altLang="en-US" dirty="0"/>
              <a:t>능력이 검증 되었다고 판단하여 사용함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데이터셋이 작은데다 대개 비슷한 이미지를 담고 있어서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굳이 더 큰 모델을 사용할 필요가 없다고 판단함</a:t>
            </a:r>
            <a:endParaRPr lang="en-US" altLang="ko-KR" dirty="0"/>
          </a:p>
          <a:p>
            <a:pPr lvl="1"/>
            <a:r>
              <a:rPr lang="en-US" altLang="ko-KR" dirty="0"/>
              <a:t>Optimizer : Adam</a:t>
            </a:r>
          </a:p>
          <a:p>
            <a:pPr lvl="1"/>
            <a:r>
              <a:rPr lang="en-US" altLang="ko-KR" dirty="0"/>
              <a:t>Criterion : Multi-task loss</a:t>
            </a:r>
          </a:p>
          <a:p>
            <a:pPr lvl="2"/>
            <a:r>
              <a:rPr lang="en-US" altLang="ko-KR" dirty="0"/>
              <a:t>Loss 1 : ‘</a:t>
            </a:r>
            <a:r>
              <a:rPr lang="ko-KR" altLang="en-US" dirty="0"/>
              <a:t>시</a:t>
            </a:r>
            <a:r>
              <a:rPr lang="en-US" altLang="ko-KR" dirty="0"/>
              <a:t>’(hour)</a:t>
            </a:r>
            <a:r>
              <a:rPr lang="ko-KR" altLang="en-US" dirty="0"/>
              <a:t>에 관한 </a:t>
            </a:r>
            <a:r>
              <a:rPr lang="en-US" altLang="ko-KR" dirty="0"/>
              <a:t>cross entropy loss</a:t>
            </a:r>
          </a:p>
          <a:p>
            <a:pPr lvl="2"/>
            <a:r>
              <a:rPr lang="en-US" altLang="ko-KR" dirty="0"/>
              <a:t>Loss 2 : ‘</a:t>
            </a:r>
            <a:r>
              <a:rPr lang="ko-KR" altLang="en-US" dirty="0"/>
              <a:t>분</a:t>
            </a:r>
            <a:r>
              <a:rPr lang="en-US" altLang="ko-KR" dirty="0"/>
              <a:t>’(min) </a:t>
            </a:r>
            <a:r>
              <a:rPr lang="ko-KR" altLang="en-US" dirty="0"/>
              <a:t>에 관한 </a:t>
            </a:r>
            <a:r>
              <a:rPr lang="en-US" altLang="ko-KR" dirty="0"/>
              <a:t>cross entropy loss</a:t>
            </a:r>
          </a:p>
          <a:p>
            <a:pPr lvl="2"/>
            <a:r>
              <a:rPr lang="en-US" altLang="ko-KR" dirty="0"/>
              <a:t>Final loss : 0.5 * loss1 + 0.5 * loss2</a:t>
            </a:r>
          </a:p>
          <a:p>
            <a:pPr lvl="1"/>
            <a:r>
              <a:rPr lang="en-US" altLang="ko-KR" dirty="0"/>
              <a:t>Epoch : 30 (warm-up 8)</a:t>
            </a:r>
          </a:p>
          <a:p>
            <a:pPr lvl="1"/>
            <a:r>
              <a:rPr lang="en-US" altLang="ko-KR" dirty="0"/>
              <a:t>Batch size : 128</a:t>
            </a:r>
          </a:p>
          <a:p>
            <a:pPr lvl="1"/>
            <a:r>
              <a:rPr lang="en-US" altLang="ko-KR" dirty="0"/>
              <a:t>Learning rate : 0.001~0.0001</a:t>
            </a:r>
          </a:p>
          <a:p>
            <a:r>
              <a:rPr lang="en-US" altLang="ko-KR" dirty="0"/>
              <a:t>Validation &amp; Test metric : </a:t>
            </a:r>
          </a:p>
          <a:p>
            <a:pPr lvl="1"/>
            <a:r>
              <a:rPr lang="en-US" altLang="ko-KR" dirty="0"/>
              <a:t>Accuracy</a:t>
            </a:r>
          </a:p>
          <a:p>
            <a:pPr lvl="2"/>
            <a:r>
              <a:rPr lang="ko-KR" altLang="en-US" dirty="0"/>
              <a:t>심각한 불균형이 있는 데이터가 </a:t>
            </a:r>
            <a:r>
              <a:rPr lang="ko-KR" altLang="en-US" dirty="0" err="1"/>
              <a:t>아닌데다</a:t>
            </a:r>
            <a:r>
              <a:rPr lang="en-US" altLang="ko-KR" dirty="0"/>
              <a:t>,</a:t>
            </a:r>
            <a:r>
              <a:rPr lang="ko-KR" altLang="en-US" dirty="0"/>
              <a:t> 매우 많은 </a:t>
            </a:r>
            <a:r>
              <a:rPr lang="en-US" altLang="ko-KR" dirty="0"/>
              <a:t>label</a:t>
            </a:r>
            <a:r>
              <a:rPr lang="ko-KR" altLang="en-US" dirty="0"/>
              <a:t> </a:t>
            </a:r>
            <a:r>
              <a:rPr lang="en-US" altLang="ko-KR" dirty="0"/>
              <a:t>(12 * 60) </a:t>
            </a:r>
            <a:r>
              <a:rPr lang="ko-KR" altLang="en-US" dirty="0"/>
              <a:t>에 대한 </a:t>
            </a:r>
            <a:r>
              <a:rPr lang="en-US" altLang="ko-KR" dirty="0"/>
              <a:t>classification </a:t>
            </a:r>
            <a:r>
              <a:rPr lang="ko-KR" altLang="en-US" dirty="0"/>
              <a:t>을 수행해야 하므로</a:t>
            </a:r>
            <a:r>
              <a:rPr lang="en-US" altLang="ko-KR" dirty="0"/>
              <a:t>, accuracy</a:t>
            </a:r>
            <a:r>
              <a:rPr lang="ko-KR" altLang="en-US" dirty="0"/>
              <a:t>도 충분히 좋은 </a:t>
            </a:r>
            <a:r>
              <a:rPr lang="en-US" altLang="ko-KR" dirty="0"/>
              <a:t>metric</a:t>
            </a:r>
            <a:r>
              <a:rPr lang="ko-KR" altLang="en-US" dirty="0"/>
              <a:t>으로 이용할 수 있다고 판단함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marL="347400" lvl="1" indent="0">
              <a:buNone/>
            </a:pP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F63CD-75BC-A364-7428-EFF8280F8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E7FD-A1ED-7443-AED1-0B31815CA715}" type="slidenum">
              <a:rPr lang="ko-Kore-KR" altLang="en-US" smtClean="0"/>
              <a:pPr/>
              <a:t>5</a:t>
            </a:fld>
            <a:endParaRPr lang="ko-Kore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DA0E767E-CE3A-8334-4401-AA390A74A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2000" y="6516000"/>
            <a:ext cx="6228000" cy="288000"/>
          </a:xfrm>
        </p:spPr>
        <p:txBody>
          <a:bodyPr/>
          <a:lstStyle/>
          <a:p>
            <a:r>
              <a:rPr lang="en-US" altLang="ko-KR" dirty="0"/>
              <a:t>2day project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43446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DFFDDFE-FD6E-4493-8859-1D2E7D55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SF Pro Light" pitchFamily="2" charset="0"/>
                <a:cs typeface="SF Pro Light" pitchFamily="2" charset="0"/>
              </a:rPr>
              <a:t>Result</a:t>
            </a:r>
            <a:endParaRPr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4F777C-CCE7-A6FD-0FE6-60DAB4A91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863999"/>
            <a:ext cx="7920000" cy="5652001"/>
          </a:xfrm>
        </p:spPr>
        <p:txBody>
          <a:bodyPr>
            <a:normAutofit/>
          </a:bodyPr>
          <a:lstStyle/>
          <a:p>
            <a:r>
              <a:rPr lang="en-US" altLang="ko-KR" dirty="0"/>
              <a:t>Result for validation set</a:t>
            </a:r>
          </a:p>
          <a:p>
            <a:pPr lvl="1"/>
            <a:r>
              <a:rPr lang="en-US" altLang="ko-KR" dirty="0"/>
              <a:t>Validation set (train</a:t>
            </a:r>
            <a:r>
              <a:rPr lang="ko-KR" altLang="en-US" dirty="0"/>
              <a:t> </a:t>
            </a:r>
            <a:r>
              <a:rPr lang="en-US" altLang="ko-KR" dirty="0"/>
              <a:t>set</a:t>
            </a:r>
            <a:r>
              <a:rPr lang="ko-KR" altLang="en-US" dirty="0"/>
              <a:t> 중 </a:t>
            </a:r>
            <a:r>
              <a:rPr lang="en-US" altLang="ko-KR" dirty="0"/>
              <a:t>0.25%, 504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에 대해서는 좋은 성능을 보임</a:t>
            </a:r>
            <a:endParaRPr lang="en-US" altLang="ko-KR" dirty="0"/>
          </a:p>
          <a:p>
            <a:pPr lvl="2"/>
            <a:r>
              <a:rPr lang="ko-KR" altLang="en-US" dirty="0"/>
              <a:t>약 </a:t>
            </a:r>
            <a:r>
              <a:rPr lang="en-US" altLang="ko-KR" dirty="0"/>
              <a:t>97%</a:t>
            </a:r>
            <a:r>
              <a:rPr lang="ko-KR" altLang="en-US" dirty="0"/>
              <a:t>의 정확도</a:t>
            </a:r>
            <a:endParaRPr lang="en-US" altLang="ko-KR" dirty="0"/>
          </a:p>
          <a:p>
            <a:pPr lvl="2"/>
            <a:r>
              <a:rPr lang="en-US" altLang="ko-KR" dirty="0"/>
              <a:t>Note : Data augmentation</a:t>
            </a:r>
            <a:r>
              <a:rPr lang="ko-KR" altLang="en-US" dirty="0"/>
              <a:t>의 결과 생성된</a:t>
            </a:r>
            <a:r>
              <a:rPr lang="en-US" altLang="ko-KR" dirty="0"/>
              <a:t> 1</a:t>
            </a:r>
            <a:r>
              <a:rPr lang="ko-KR" altLang="en-US" dirty="0"/>
              <a:t>분 단위 데이터가 섞여 있음</a:t>
            </a:r>
            <a:endParaRPr lang="en-US" altLang="ko-KR" dirty="0"/>
          </a:p>
          <a:p>
            <a:pPr lvl="2"/>
            <a:endParaRPr lang="en-US" altLang="ko-KR" dirty="0"/>
          </a:p>
          <a:p>
            <a:endParaRPr lang="en-US" altLang="ko-KR" dirty="0"/>
          </a:p>
          <a:p>
            <a:pPr marL="347400" lvl="1" indent="0">
              <a:buNone/>
            </a:pP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F63CD-75BC-A364-7428-EFF8280F8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E7FD-A1ED-7443-AED1-0B31815CA715}" type="slidenum">
              <a:rPr lang="ko-Kore-KR" altLang="en-US" smtClean="0"/>
              <a:pPr/>
              <a:t>6</a:t>
            </a:fld>
            <a:endParaRPr lang="ko-Kore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DA0E767E-CE3A-8334-4401-AA390A74A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2000" y="6516000"/>
            <a:ext cx="6228000" cy="288000"/>
          </a:xfrm>
        </p:spPr>
        <p:txBody>
          <a:bodyPr/>
          <a:lstStyle/>
          <a:p>
            <a:r>
              <a:rPr lang="en-US" altLang="ko-KR" dirty="0"/>
              <a:t>2day project</a:t>
            </a:r>
            <a:endParaRPr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36D43E-1DEE-26DB-D0E4-D199AF6E8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0631" y="3065210"/>
            <a:ext cx="4761369" cy="359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71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DFFDDFE-FD6E-4493-8859-1D2E7D55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SF Pro Light" pitchFamily="2" charset="0"/>
                <a:cs typeface="SF Pro Light" pitchFamily="2" charset="0"/>
              </a:rPr>
              <a:t>Result (cont’d)</a:t>
            </a:r>
            <a:endParaRPr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4F777C-CCE7-A6FD-0FE6-60DAB4A91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863999"/>
            <a:ext cx="7920000" cy="5652001"/>
          </a:xfrm>
        </p:spPr>
        <p:txBody>
          <a:bodyPr>
            <a:normAutofit/>
          </a:bodyPr>
          <a:lstStyle/>
          <a:p>
            <a:r>
              <a:rPr lang="en-US" altLang="ko-KR" dirty="0"/>
              <a:t>Result for test set</a:t>
            </a:r>
          </a:p>
          <a:p>
            <a:pPr lvl="1"/>
            <a:r>
              <a:rPr lang="ko-KR" altLang="en-US" dirty="0"/>
              <a:t>최종 </a:t>
            </a:r>
            <a:r>
              <a:rPr lang="en-US" altLang="ko-KR" dirty="0"/>
              <a:t>test set</a:t>
            </a:r>
            <a:r>
              <a:rPr lang="ko-KR" altLang="en-US" dirty="0"/>
              <a:t>에 대해서는 다소 실망스러운 결과를 보임</a:t>
            </a:r>
            <a:endParaRPr lang="en-US" altLang="ko-KR" dirty="0"/>
          </a:p>
          <a:p>
            <a:pPr lvl="2"/>
            <a:r>
              <a:rPr lang="en-US" altLang="ko-KR" dirty="0"/>
              <a:t>Test1</a:t>
            </a:r>
            <a:r>
              <a:rPr lang="ko-KR" altLang="en-US" dirty="0"/>
              <a:t> </a:t>
            </a:r>
            <a:r>
              <a:rPr lang="en-US" altLang="ko-KR" dirty="0"/>
              <a:t>accuracy</a:t>
            </a:r>
            <a:r>
              <a:rPr lang="ko-KR" altLang="en-US" dirty="0"/>
              <a:t>  </a:t>
            </a:r>
            <a:r>
              <a:rPr lang="en-US" altLang="ko-KR" dirty="0"/>
              <a:t>: 0.7583  (</a:t>
            </a:r>
            <a:r>
              <a:rPr lang="ko-KR" altLang="en-US" dirty="0"/>
              <a:t>약 </a:t>
            </a:r>
            <a:r>
              <a:rPr lang="en-US" altLang="ko-KR" dirty="0"/>
              <a:t>76%)</a:t>
            </a:r>
          </a:p>
          <a:p>
            <a:pPr lvl="2"/>
            <a:r>
              <a:rPr lang="en-US" altLang="ko-KR" dirty="0"/>
              <a:t>Test2 accuracy : 0.0926 (</a:t>
            </a:r>
            <a:r>
              <a:rPr lang="ko-KR" altLang="en-US" dirty="0"/>
              <a:t>약 </a:t>
            </a:r>
            <a:r>
              <a:rPr lang="en-US" altLang="ko-KR" dirty="0"/>
              <a:t>9%)</a:t>
            </a:r>
          </a:p>
          <a:p>
            <a:r>
              <a:rPr lang="ko-KR" altLang="en-US" dirty="0"/>
              <a:t>문제점</a:t>
            </a:r>
            <a:endParaRPr lang="en-US" altLang="ko-KR" dirty="0"/>
          </a:p>
          <a:p>
            <a:pPr lvl="1"/>
            <a:r>
              <a:rPr lang="en-US" altLang="ko-KR" dirty="0"/>
              <a:t>Validation set</a:t>
            </a:r>
            <a:r>
              <a:rPr lang="ko-KR" altLang="en-US" dirty="0"/>
              <a:t>이 </a:t>
            </a:r>
            <a:r>
              <a:rPr lang="en-US" altLang="ko-KR" dirty="0"/>
              <a:t>test set</a:t>
            </a:r>
            <a:r>
              <a:rPr lang="ko-KR" altLang="en-US" dirty="0"/>
              <a:t>에 대한 </a:t>
            </a:r>
            <a:r>
              <a:rPr lang="en-US" altLang="ko-KR" dirty="0"/>
              <a:t>proxy</a:t>
            </a:r>
            <a:r>
              <a:rPr lang="ko-KR" altLang="en-US" dirty="0"/>
              <a:t>로 제대로 기능하지 못한 것 같음</a:t>
            </a:r>
            <a:endParaRPr lang="en-US" altLang="ko-KR" dirty="0"/>
          </a:p>
          <a:p>
            <a:pPr lvl="1"/>
            <a:r>
              <a:rPr lang="ko-KR" altLang="en-US" dirty="0"/>
              <a:t>여전히</a:t>
            </a:r>
            <a:r>
              <a:rPr lang="en-US" altLang="ko-KR" dirty="0"/>
              <a:t>1</a:t>
            </a:r>
            <a:r>
              <a:rPr lang="ko-KR" altLang="en-US" dirty="0"/>
              <a:t>분 단위 데이터에 대한 모델의 판별 능력이 약한 것 같음</a:t>
            </a:r>
            <a:endParaRPr lang="en-US" altLang="ko-KR" dirty="0"/>
          </a:p>
          <a:p>
            <a:r>
              <a:rPr lang="ko-KR" altLang="en-US" dirty="0"/>
              <a:t>개선해볼 부분</a:t>
            </a:r>
            <a:endParaRPr lang="en-US" altLang="ko-KR" dirty="0"/>
          </a:p>
          <a:p>
            <a:pPr lvl="1"/>
            <a:r>
              <a:rPr lang="ko-KR" altLang="en-US" dirty="0"/>
              <a:t>더 많은 데이터 확보</a:t>
            </a:r>
            <a:endParaRPr lang="en-US" altLang="ko-KR" dirty="0"/>
          </a:p>
          <a:p>
            <a:pPr lvl="1"/>
            <a:r>
              <a:rPr lang="ko-KR" altLang="en-US" dirty="0"/>
              <a:t>더 효과적인 </a:t>
            </a:r>
            <a:r>
              <a:rPr lang="en-US" altLang="ko-KR" dirty="0"/>
              <a:t>Data augmentation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1"/>
            <a:r>
              <a:rPr lang="ko-KR" altLang="en-US" dirty="0"/>
              <a:t>더 효과적으로 </a:t>
            </a:r>
            <a:r>
              <a:rPr lang="ko-KR" altLang="en-US" dirty="0" err="1"/>
              <a:t>무작위하게</a:t>
            </a:r>
            <a:r>
              <a:rPr lang="ko-KR" altLang="en-US" dirty="0"/>
              <a:t> 뒤집힌 이미지에 대처할 방안 마련</a:t>
            </a:r>
            <a:r>
              <a:rPr lang="en-US" altLang="ko-KR" dirty="0"/>
              <a:t>?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marL="347400" lvl="1" indent="0">
              <a:buNone/>
            </a:pP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F63CD-75BC-A364-7428-EFF8280F8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BE7FD-A1ED-7443-AED1-0B31815CA715}" type="slidenum">
              <a:rPr lang="ko-Kore-KR" altLang="en-US" smtClean="0"/>
              <a:pPr/>
              <a:t>7</a:t>
            </a:fld>
            <a:endParaRPr lang="ko-Kore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DA0E767E-CE3A-8334-4401-AA390A74A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2000" y="6516000"/>
            <a:ext cx="6228000" cy="288000"/>
          </a:xfrm>
        </p:spPr>
        <p:txBody>
          <a:bodyPr/>
          <a:lstStyle/>
          <a:p>
            <a:r>
              <a:rPr lang="en-US" altLang="ko-KR" dirty="0"/>
              <a:t>2day project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6630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4806</TotalTime>
  <Words>549</Words>
  <Application>Microsoft Office PowerPoint</Application>
  <PresentationFormat>화면 슬라이드 쇼(4:3)</PresentationFormat>
  <Paragraphs>96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Arial</vt:lpstr>
      <vt:lpstr>SF Pro Light</vt:lpstr>
      <vt:lpstr>Calibri</vt:lpstr>
      <vt:lpstr>맑은 고딕</vt:lpstr>
      <vt:lpstr>SF PRO MEDIUM</vt:lpstr>
      <vt:lpstr>Office 테마</vt:lpstr>
      <vt:lpstr>[2-day project] Clock image Recognition System</vt:lpstr>
      <vt:lpstr>Overview</vt:lpstr>
      <vt:lpstr>Augmentation</vt:lpstr>
      <vt:lpstr>Augmentation (cont’d)</vt:lpstr>
      <vt:lpstr>Training</vt:lpstr>
      <vt:lpstr>Result</vt:lpstr>
      <vt:lpstr>Result (cont’d)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Jaejin</dc:creator>
  <cp:lastModifiedBy>Lee Kyuseong</cp:lastModifiedBy>
  <cp:revision>971</cp:revision>
  <dcterms:created xsi:type="dcterms:W3CDTF">2022-07-09T03:57:19Z</dcterms:created>
  <dcterms:modified xsi:type="dcterms:W3CDTF">2023-03-11T17:17:43Z</dcterms:modified>
</cp:coreProperties>
</file>

<file path=docProps/thumbnail.jpeg>
</file>